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96938-34BB-438D-8C1C-E36AA0232231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14FE3-D37B-424F-8749-48552CA54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6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14FE3-D37B-424F-8749-48552CA547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43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175351" cy="1793167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Как остановить травлю в школе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b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776864" cy="309634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Методические рекомендации для заместителей директора по УВР, классных руководителей, социальных педагогов, педагогов-психологов</a:t>
            </a:r>
          </a:p>
          <a:p>
            <a:pPr algn="ctr"/>
            <a:endParaRPr lang="ru-RU" sz="4400" b="1" dirty="0">
              <a:solidFill>
                <a:schemeClr val="tx1"/>
              </a:solidFill>
            </a:endParaRPr>
          </a:p>
          <a:p>
            <a:pPr algn="ctr"/>
            <a:endParaRPr lang="ru-RU" sz="4400" b="1" dirty="0">
              <a:solidFill>
                <a:schemeClr val="tx1"/>
              </a:solidFill>
            </a:endParaRPr>
          </a:p>
          <a:p>
            <a:pPr algn="r"/>
            <a:r>
              <a:rPr lang="ru-RU" sz="3200" dirty="0" smtClean="0">
                <a:solidFill>
                  <a:schemeClr val="tx1"/>
                </a:solidFill>
              </a:rPr>
              <a:t>  </a:t>
            </a:r>
            <a:r>
              <a:rPr lang="ru-RU" sz="3200" dirty="0" err="1" smtClean="0">
                <a:solidFill>
                  <a:schemeClr val="tx1"/>
                </a:solidFill>
              </a:rPr>
              <a:t>Любашенко</a:t>
            </a:r>
            <a:r>
              <a:rPr lang="ru-RU" sz="3200" dirty="0" smtClean="0">
                <a:solidFill>
                  <a:schemeClr val="tx1"/>
                </a:solidFill>
              </a:rPr>
              <a:t> И.А., педагог-психолог </a:t>
            </a:r>
          </a:p>
          <a:p>
            <a:pPr algn="r"/>
            <a:r>
              <a:rPr lang="ru-RU" sz="3200" dirty="0" smtClean="0">
                <a:solidFill>
                  <a:schemeClr val="tx1"/>
                </a:solidFill>
              </a:rPr>
              <a:t>ГБУ ДПО «</a:t>
            </a:r>
            <a:r>
              <a:rPr lang="ru-RU" sz="3200" dirty="0" err="1" smtClean="0">
                <a:solidFill>
                  <a:schemeClr val="tx1"/>
                </a:solidFill>
              </a:rPr>
              <a:t>Похвистневский</a:t>
            </a:r>
            <a:r>
              <a:rPr lang="ru-RU" sz="3200" dirty="0" smtClean="0">
                <a:solidFill>
                  <a:schemeClr val="tx1"/>
                </a:solidFill>
              </a:rPr>
              <a:t> РЦ»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124744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3. Сочинение. </a:t>
            </a:r>
            <a:r>
              <a:rPr lang="ru-RU" sz="1400" dirty="0"/>
              <a:t>Ученикам дается задание </a:t>
            </a:r>
            <a:r>
              <a:rPr lang="ru-RU" sz="1400" dirty="0" smtClean="0"/>
              <a:t>написать небольшое  </a:t>
            </a:r>
            <a:r>
              <a:rPr lang="ru-RU" sz="1400" dirty="0"/>
              <a:t>сочинение о </a:t>
            </a:r>
            <a:r>
              <a:rPr lang="ru-RU" sz="1400" dirty="0" err="1" smtClean="0"/>
              <a:t>моббинге</a:t>
            </a:r>
            <a:r>
              <a:rPr lang="ru-RU" sz="1400" dirty="0" smtClean="0"/>
              <a:t>, </a:t>
            </a:r>
            <a:r>
              <a:rPr lang="ru-RU" sz="1400" dirty="0"/>
              <a:t>пояснить, какие  вопросы </a:t>
            </a:r>
            <a:r>
              <a:rPr lang="ru-RU" sz="1400" dirty="0" smtClean="0"/>
              <a:t>должны </a:t>
            </a:r>
            <a:r>
              <a:rPr lang="ru-RU" sz="1400" dirty="0"/>
              <a:t>быть в нем отображены. Задание можно выполнить в школе и можно дать на дом (ученик  в этом случае может обсудить вопросы с родителями). Сам процесс написания сочинения дает более глубокое понимание темы детьми, а для учителя всплывает важная информация о которой ученик не может говорить прямо. Читая сочинение учитель может оставить свои комментарии на полях. Позитивное можно  просто прокомментировать. Не исключено, что среди авторов  есть жертва </a:t>
            </a:r>
            <a:r>
              <a:rPr lang="ru-RU" sz="1400" dirty="0" err="1"/>
              <a:t>моббинга</a:t>
            </a:r>
            <a:r>
              <a:rPr lang="ru-RU" sz="1400" dirty="0"/>
              <a:t>. Это дает учителю дополнительные возможности, т.е. с согласия жертвы  зачитать сочинение классу (его может прочитать и сам ученик), высказать свою позицию. Наибольший эффект достигается, когда вслух читается несколько подобных сочинений. Тогда они выступают как общность и учитель получает возможность выразить свою позицию.</a:t>
            </a:r>
            <a:br>
              <a:rPr lang="ru-RU" sz="1400" dirty="0"/>
            </a:br>
            <a:r>
              <a:rPr lang="ru-RU" sz="1400" b="1" dirty="0"/>
              <a:t>4. Классный час. </a:t>
            </a:r>
            <a:r>
              <a:rPr lang="ru-RU" sz="1400" dirty="0"/>
              <a:t>Беседы о </a:t>
            </a:r>
            <a:r>
              <a:rPr lang="ru-RU" sz="1400" dirty="0" err="1"/>
              <a:t>моббинге</a:t>
            </a:r>
            <a:r>
              <a:rPr lang="ru-RU" sz="1400" dirty="0"/>
              <a:t> можно проводить не только на классном часе. Они должны быть регулярными и тогда дети поймут, что школа не потерпит травли, хорошие поступки не останутся без внимания, что эта работа не формальная.</a:t>
            </a:r>
            <a:br>
              <a:rPr lang="ru-RU" sz="1400" dirty="0"/>
            </a:br>
            <a:r>
              <a:rPr lang="ru-RU" sz="1400" b="1" dirty="0"/>
              <a:t>5. Контроль над ситуацией. </a:t>
            </a:r>
            <a:r>
              <a:rPr lang="ru-RU" sz="1400" dirty="0"/>
              <a:t>Усиленное внимание учителей к поведению детей на переменах и во дворе школы.</a:t>
            </a:r>
            <a:br>
              <a:rPr lang="ru-RU" sz="1400" dirty="0"/>
            </a:br>
            <a:r>
              <a:rPr lang="ru-RU" sz="1400" b="1" dirty="0"/>
              <a:t>6 Работа с семьей. </a:t>
            </a:r>
            <a:r>
              <a:rPr lang="ru-RU" sz="1400" dirty="0"/>
              <a:t>Велика роль родителей в предотвращении школьной травли. Они не должны отмахиваться от проблем во взаимоотношениях сверстников. Бесчувствие со стороны близких может привести к трагедии</a:t>
            </a:r>
          </a:p>
        </p:txBody>
      </p:sp>
    </p:spTree>
    <p:extLst>
      <p:ext uri="{BB962C8B-B14F-4D97-AF65-F5344CB8AC3E}">
        <p14:creationId xmlns:p14="http://schemas.microsoft.com/office/powerpoint/2010/main" val="7230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293096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Памятка для жертвы               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dirty="0" err="1" smtClean="0"/>
              <a:t>моббинга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b="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.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Не противопоставляйте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себя коллективу. Постарайтесь в первую очередь быть доброжелательным человеком, даже с агрессивно настроенными по отношению к вам членами коллектива.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2.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Не унижайте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других.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3.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Защищайтесь твердо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, но, не переходя в атаку, не позволяйте унижать себя, показывайте, что можете постоять за себя.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4.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Запаситесь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 терпением и тактичностью.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5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Разбирайтесь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 в причинах, но не занимайтесь самоедством.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6.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Когда вы говорите со своим обидчиком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, стойте прямо, спокойно. Говорите уверенно, но тактично.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7. Ищите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поддержки среди тех, кто вас любит. Семья и друзья придадут вам сил выстоять.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16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09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293096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Памятка для классного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руководителя</a:t>
            </a:r>
            <a:br>
              <a:rPr lang="ru-RU" dirty="0" smtClean="0"/>
            </a:b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профилактики: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Следует владеть ситуацией в классном коллективе.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Не отдавать открыто предпочтения никому из обучающихся – это может стать провокацией и поводом для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моббинга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Никогда не поддерживать обучающихся, если ясно видно, что кто-то из них хочет очернить кого-то в ваших глазах. Имейте свое мнение о каждом и отстаивайте его.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Постарайтесь поддерживать того, кто стал жертвой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моббинга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Следует продемонстрировать эту свою поддержку не вовлеченным в конфликт ученикам.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01008"/>
            <a:ext cx="8064896" cy="2448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Памятка родителям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предотвратить травлю ребенка в школе и помочь ему?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Лучше предотвратить травлю, чем потом справляться с ее последствиями. Необходимо ликвидировать атмосферу в доме, способствующую превращению ребенка в «жертву», т.е. никакой чрезмерной опеки или, наоборот, чрезмерного деспотизма.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Обязательно спрашивать , как у ребенка дела в школе. Эти дел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касаться не только оценок, но и его отношений с одноклассниками. Аккуратно расспрашивайте его о школьной жизни, ведь травля может быть не только открытая, но и скрытая, пассивная – например, нежелание сидеть за одной партой, играть в одной команде или просто игнорирование его. Если вы почувствовали, что что-то не так – обязательно поговорите с ребенком и педагогом.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198" y="404664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3.Если конфликт уже случился – оцените его масштабы. Если конфликт случился между двумя учениками, дайте возможность разобраться им самим. Не мчаться по любому поводу в школу - разбираться с обидчиком, т.к.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«жалобщика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может ополчиться весь класс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Если травля приобрела большой размах – не стоит бежать в школу и разбираться. Сделайте так, чтобы ребенок сам смог себя защитить и восстановить свой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классе. Например, если его дразнят из-за полноты- запишите его в спортивную секцию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Если ваш ребенок очень скромный и неуверенный в себе – помогите ему стать более уверенным, т.к. повышенная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 человека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терпимым  к нападкам окружающих. Или, выясните у него, в какие кружки ходят его одноклассники и запишите своего ребенка туда. В результате чего он сможет установить контакт с некоторыми одноклассниками. Активное участие в  общешкольных мероприятиях помогут ему обрести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6.Если ваш  ребенок стал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  - привлеките к проблеме учителей и школьного психолога. В этом случае профессиональная помощь будет кстати.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помните: ваша любовь и поддержка помогут ребенку справиться со сложной ситуацией.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3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96952"/>
            <a:ext cx="6781800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Литература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Лернер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Е.И.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Я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дам себя обижать. Академический проект, 2001.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Млодик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И.Ю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	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 и как в ней выжить: взгляд гуманистического психолога. М.:Генезис,2011.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Руланн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Э.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Как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остановить травлю в школе. М.: Генезис, 2012.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Джоди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Пиколт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«19 минут» – о травле в школе и к каким последствиям это привело.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В.Железников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Чучело». Классика жанра.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В.Вартан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Заморыш».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С.Кинг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«Кэрри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А.Сережкин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Ученик».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А.Богословский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Верочка».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В.Крапивин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«Гуси-гуси</a:t>
            </a:r>
            <a:r>
              <a:rPr lang="ru-RU" sz="1800" b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га-га-га»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(главы о детстве Корнелия и Альбина).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173416" cy="44256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Моббинг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, или травля </a:t>
            </a:r>
            <a:r>
              <a:rPr lang="ru-RU" sz="3200" dirty="0" smtClean="0"/>
              <a:t>- когда один или несколько индивидов регулярно на протяжении длительного времени подвергаются негативным действиям со стороны одного или нескольких </a:t>
            </a:r>
            <a:r>
              <a:rPr lang="ru-RU" sz="3200" dirty="0" err="1" smtClean="0"/>
              <a:t>индивидумов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060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90465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Виды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моббинга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</a:rPr>
              <a:t>-бойкот;</a:t>
            </a:r>
            <a:br>
              <a:rPr lang="ru-RU" sz="4000" b="0" dirty="0" smtClean="0">
                <a:solidFill>
                  <a:schemeClr val="tx1"/>
                </a:solidFill>
                <a:effectLst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</a:rPr>
              <a:t>-придирки;</a:t>
            </a:r>
            <a:br>
              <a:rPr lang="ru-RU" sz="4000" b="0" dirty="0" smtClean="0">
                <a:solidFill>
                  <a:schemeClr val="tx1"/>
                </a:solidFill>
                <a:effectLst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</a:rPr>
              <a:t>-насмешки;</a:t>
            </a:r>
            <a:br>
              <a:rPr lang="ru-RU" sz="4000" b="0" dirty="0" smtClean="0">
                <a:solidFill>
                  <a:schemeClr val="tx1"/>
                </a:solidFill>
                <a:effectLst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</a:rPr>
              <a:t>-предоставление ложной информации;</a:t>
            </a:r>
            <a:br>
              <a:rPr lang="ru-RU" sz="4000" b="0" dirty="0" smtClean="0">
                <a:solidFill>
                  <a:schemeClr val="tx1"/>
                </a:solidFill>
                <a:effectLst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</a:rPr>
              <a:t>-донос;</a:t>
            </a:r>
            <a:br>
              <a:rPr lang="ru-RU" sz="4000" b="0" dirty="0" smtClean="0">
                <a:solidFill>
                  <a:schemeClr val="tx1"/>
                </a:solidFill>
                <a:effectLst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</a:rPr>
              <a:t>-причинение вреда здоровью;</a:t>
            </a:r>
            <a:br>
              <a:rPr lang="ru-RU" sz="4000" b="0" dirty="0" smtClean="0">
                <a:solidFill>
                  <a:schemeClr val="tx1"/>
                </a:solidFill>
                <a:effectLst/>
              </a:rPr>
            </a:br>
            <a:r>
              <a:rPr lang="ru-RU" sz="4000" b="0" dirty="0" smtClean="0">
                <a:solidFill>
                  <a:schemeClr val="tx1"/>
                </a:solidFill>
                <a:effectLst/>
              </a:rPr>
              <a:t>-доведение до самоубийства</a:t>
            </a:r>
            <a:endParaRPr lang="ru-RU" sz="4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988840"/>
            <a:ext cx="7543800" cy="258316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136904" cy="51845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Средства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моббинга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физические воздействия(популярные среди мальчиков):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-удары;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-пинки;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-принуждения.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вербальные воздействия (популярные среди девочек):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-оскорбления;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издевки (слова, которые ранят и выставляют на посмешище);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-изоляция- человека исключают из группы помимо его воли. Изоляция предполагает, что жертва хочет дружить с тем или другим, кто его травит. Жертва входит в компанию, или ей дают повод, что она своя, а затем выбивают почву из под ног.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аким образом, не одиночество, а обречение на одиночество имеет отношение к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моббингу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провокации суть в том, чтобы найти повод для обвинения и использовать его реакцию в своих целях. Жертва  оказывается в ловушке. Если становится пассивной, то будет обвинена в нежелании отвечать. Если жертва  ответит, то это назовут ложью или хамством. Таким образом, создается повод для новых обвинений и жертва оказывается в ловушке;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-угрозы- эпизод травли заканчивается тем, что преследователи обещают жертве «обязательно вернуться». Это усиливает давление на жертву. 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Моббинг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физические или социальные негативные действия, производящиеся систематически на протяжении длительного времени одним или несколькими лицами и направленные против того, кто не имеет возможности защитить себя в актуальной ситуации.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5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653136"/>
            <a:ext cx="818388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Причины возникновения «нелюбви» одноклассников»: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1. Внешность, манера одеваться, национальность.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2.Физическая сила.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3. Успеваемость.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4.Самооценка ( у жертвы - ниже среднего уровня).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5. Страх и тревожность (жертвы травли, как правило, боязливы, их легко вывести из равновесия, они могут легко расплакаться или начать беспомощно горячиться, - такие реакции существенно повышают риск подвергнуться травле).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2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00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781800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Опасно!!!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0" dirty="0" smtClean="0">
                <a:solidFill>
                  <a:schemeClr val="tx1"/>
                </a:solidFill>
                <a:effectLst/>
                <a:latin typeface="+mn-lt"/>
              </a:rPr>
              <a:t>Депрессия и угроза суицида (жертвы </a:t>
            </a:r>
            <a:r>
              <a:rPr lang="ru-RU" sz="2700" b="0" dirty="0" err="1" smtClean="0">
                <a:solidFill>
                  <a:schemeClr val="tx1"/>
                </a:solidFill>
                <a:effectLst/>
                <a:latin typeface="+mn-lt"/>
              </a:rPr>
              <a:t>моббинга</a:t>
            </a:r>
            <a:r>
              <a:rPr lang="ru-RU" sz="2700" b="0" dirty="0" smtClean="0">
                <a:solidFill>
                  <a:schemeClr val="tx1"/>
                </a:solidFill>
                <a:effectLst/>
                <a:latin typeface="+mn-lt"/>
              </a:rPr>
              <a:t> гораздо более подвержены депрессиям, чем другие учащиеся, опасность суицида при депрессиях </a:t>
            </a:r>
            <a:r>
              <a:rPr lang="ru-RU" sz="27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700" b="0" dirty="0" smtClean="0">
                <a:solidFill>
                  <a:schemeClr val="tx1"/>
                </a:solidFill>
                <a:effectLst/>
                <a:latin typeface="+mn-lt"/>
              </a:rPr>
              <a:t>существенно возрастает, дети  </a:t>
            </a:r>
            <a:r>
              <a:rPr lang="ru-RU" sz="2700" b="0" dirty="0" smtClean="0">
                <a:solidFill>
                  <a:schemeClr val="tx1"/>
                </a:solidFill>
                <a:effectLst/>
                <a:latin typeface="+mn-lt"/>
              </a:rPr>
              <a:t>гораздо чаще думают о самоубийстве). Попытки самоубийства, среди жертв </a:t>
            </a:r>
            <a:r>
              <a:rPr lang="ru-RU" sz="2700" b="0" dirty="0" err="1" smtClean="0">
                <a:solidFill>
                  <a:schemeClr val="tx1"/>
                </a:solidFill>
                <a:effectLst/>
                <a:latin typeface="+mn-lt"/>
              </a:rPr>
              <a:t>моббинга</a:t>
            </a:r>
            <a:r>
              <a:rPr lang="ru-RU" sz="2700" b="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700" b="0" dirty="0" smtClean="0">
                <a:solidFill>
                  <a:schemeClr val="tx1"/>
                </a:solidFill>
                <a:effectLst/>
                <a:latin typeface="+mn-lt"/>
              </a:rPr>
              <a:t>– не редкость.</a:t>
            </a:r>
            <a:endParaRPr lang="ru-RU" sz="27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17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645024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Почему возникает </a:t>
            </a:r>
            <a:r>
              <a:rPr lang="ru-RU" b="1" dirty="0" err="1" smtClean="0">
                <a:latin typeface="+mn-lt"/>
              </a:rPr>
              <a:t>моббинг</a:t>
            </a:r>
            <a:r>
              <a:rPr lang="ru-RU" b="1" dirty="0" smtClean="0">
                <a:latin typeface="+mn-lt"/>
              </a:rPr>
              <a:t>?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>
                <a:latin typeface="+mn-lt"/>
              </a:rPr>
              <a:t/>
            </a:r>
            <a:br>
              <a:rPr lang="ru-RU" sz="1400" dirty="0">
                <a:latin typeface="+mn-lt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+mn-lt"/>
              </a:rPr>
              <a:t>Демонстрация власти.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Заниматься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+mn-lt"/>
              </a:rPr>
              <a:t>моббингом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 – значит демонстрировать силу, иметь власть. Жертва протестует, теряется, плачет, чувствует себя несчастным. Трудно представить себе, если имеешь власть и не оказывать влияния на других людей, нанося им вред. Власть над жертвой – мощная движущая сила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+mn-lt"/>
              </a:rPr>
              <a:t>моббинга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+mn-lt"/>
              </a:rPr>
              <a:t>Совместность действий.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+mn-lt"/>
              </a:rPr>
              <a:t>Часто травлей занимаются сообща несколько человек в группе. «там был не только я» – говорят в свое оправдание дети.</a:t>
            </a:r>
            <a:endParaRPr lang="ru-RU" sz="2000" b="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0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6781800" cy="32403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предотвращения </a:t>
            </a:r>
            <a:r>
              <a:rPr lang="ru-RU" dirty="0" err="1" smtClean="0"/>
              <a:t>моббинга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>Первый этап 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– организация эффективного классного руководства, которое само по себе предотвращает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моббинг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. Взрослые, которые проводят 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мероприятия,  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должны пользоваться авторитетом среди учащихся.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+mn-lt"/>
              </a:rPr>
              <a:t>Второй этап 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– осуществление мероприятий, направленных непосредственно против </a:t>
            </a:r>
            <a:r>
              <a:rPr lang="ru-RU" sz="2200" b="0" dirty="0" err="1" smtClean="0">
                <a:solidFill>
                  <a:schemeClr val="tx1"/>
                </a:solidFill>
                <a:effectLst/>
                <a:latin typeface="+mn-lt"/>
              </a:rPr>
              <a:t>моббинга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.  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+mn-lt"/>
              </a:rPr>
              <a:t>Эти меры принимаются только после реализации первого этапа.</a:t>
            </a:r>
            <a:endParaRPr lang="ru-RU" sz="22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59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56992"/>
            <a:ext cx="8208912" cy="1944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Формы работы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1. Работа с литературой. 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Для профилактики </a:t>
            </a:r>
            <a:r>
              <a:rPr lang="ru-RU" sz="1600" b="0" dirty="0" err="1" smtClean="0">
                <a:solidFill>
                  <a:schemeClr val="tx1"/>
                </a:solidFill>
                <a:effectLst/>
                <a:latin typeface="+mn-lt"/>
              </a:rPr>
              <a:t>моббинга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 можно использовать произведения, в которых затрагиваются проблемы травли. В процессе чтения у учеников возникают сопереживания и понимание.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Для каждой возрастной группы школьников можно подобрать подходящую литературу, читая которую они смогут сравнивать себя с героями, испытывающего страдания. Такой персонаж становится другом тому, кому плохо и они вместе противостоят несправедливости. Это призыв к детям и подросткам.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Учителя младших классов могут использовать для профилактической работы пособие </a:t>
            </a:r>
            <a:r>
              <a:rPr lang="ru-RU" sz="1600" b="0" dirty="0" err="1" smtClean="0">
                <a:solidFill>
                  <a:schemeClr val="tx1"/>
                </a:solidFill>
                <a:effectLst/>
                <a:latin typeface="+mn-lt"/>
              </a:rPr>
              <a:t>Е.И.Лернера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 «Я не дам себя обижать» по развитию навыков уверенного поведения у детей.</a:t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2.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Просмотр фильма и коллективное обсуждение его. («Чучело»).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16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96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343</TotalTime>
  <Words>284</Words>
  <Application>Microsoft Office PowerPoint</Application>
  <PresentationFormat>Экран (4:3)</PresentationFormat>
  <Paragraphs>25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Как остановить травлю в школе. </vt:lpstr>
      <vt:lpstr>Презентация PowerPoint</vt:lpstr>
      <vt:lpstr>Виды моббинга: -бойкот; -придирки; -насмешки; -предоставление ложной информации; -донос; -причинение вреда здоровью; -доведение до самоубийства</vt:lpstr>
      <vt:lpstr>                Средства моббинга: физические воздействия(популярные среди мальчиков): -удары; -пинки; -принуждения.  вербальные воздействия (популярные среди девочек): -оскорбления; - издевки (слова, которые ранят и выставляют на посмешище); -изоляция- человека исключают из группы помимо его воли. Изоляция предполагает, что жертва хочет дружить с тем или другим, кто его травит. Жертва входит в компанию, или ей дают повод, что она своя, а затем выбивают почву из под ног. Таким образом, не одиночество, а обречение на одиночество имеет отношение к моббингу; - провокации суть в том, чтобы найти повод для обвинения и использовать его реакцию в своих целях. Жертва  оказывается в ловушке. Если становится пассивной, то будет обвинена в нежелании отвечать. Если жертва  ответит, то это назовут ложью или хамством. Таким образом, создается повод для новых обвинений и жертва оказывается в ловушке; -угрозы- эпизод травли заканчивается тем, что преследователи обещают жертве «обязательно вернуться». Это усиливает давление на жертву.  Следовательно, Моббинг – это физические или социальные негативные действия, производящиеся систематически на протяжении длительного времени одним или несколькими лицами и направленные против того, кто не имеет возможности защитить себя в актуальной ситуации.  </vt:lpstr>
      <vt:lpstr>      Причины возникновения «нелюбви» одноклассников»:  1. Внешность, манера одеваться, национальность.  2.Физическая сила.  3. Успеваемость.  4.Самооценка ( у жертвы - ниже среднего уровня).  5. Страх и тревожность (жертвы травли, как правило, боязливы, их легко вывести из равновесия, они могут легко расплакаться или начать беспомощно горячиться, - такие реакции существенно повышают риск подвергнуться травле). </vt:lpstr>
      <vt:lpstr>Опасно!!!  Депрессия и угроза суицида (жертвы моббинга гораздо более подвержены депрессиям, чем другие учащиеся, опасность суицида при депрессиях  существенно возрастает, дети  гораздо чаще думают о самоубийстве). Попытки самоубийства, среди жертв моббинга – не редкость.</vt:lpstr>
      <vt:lpstr>Почему возникает моббинг?    Демонстрация власти. Заниматься моббингом – значит демонстрировать силу, иметь власть. Жертва протестует, теряется, плачет, чувствует себя несчастным. Трудно представить себе, если имеешь власть и не оказывать влияния на других людей, нанося им вред. Власть над жертвой – мощная движущая сила моббинга.  Совместность действий. Часто травлей занимаются сообща несколько человек в группе. «там был не только я» – говорят в свое оправдание дети.</vt:lpstr>
      <vt:lpstr>Методы предотвращения моббинга   Первый этап – организация эффективного классного руководства, которое само по себе предотвращает моббинг. Взрослые, которые проводят мероприятия,  должны пользоваться авторитетом среди учащихся.  Второй этап – осуществление мероприятий, направленных непосредственно против моббинга.  Эти меры принимаются только после реализации первого этапа.</vt:lpstr>
      <vt:lpstr>              Формы работы  1. Работа с литературой. Для профилактики моббинга можно использовать произведения, в которых затрагиваются проблемы травли. В процессе чтения у учеников возникают сопереживания и понимание. Для каждой возрастной группы школьников можно подобрать подходящую литературу, читая которую они смогут сравнивать себя с героями, испытывающего страдания. Такой персонаж становится другом тому, кому плохо и они вместе противостоят несправедливости. Это призыв к детям и подросткам. Учителя младших классов могут использовать для профилактической работы пособие Е.И.Лернера «Я не дам себя обижать» по развитию навыков уверенного поведения у детей.  2. Просмотр фильма и коллективное обсуждение его. («Чучело»).   </vt:lpstr>
      <vt:lpstr>Презентация PowerPoint</vt:lpstr>
      <vt:lpstr>    Памятка для жертвы                                моббинга  1. Не противопоставляйте себя коллективу. Постарайтесь в первую очередь быть доброжелательным человеком, даже с агрессивно настроенными по отношению к вам членами коллектива.  2. Не унижайте других.  3. Защищайтесь твердо, но, не переходя в атаку, не позволяйте унижать себя, показывайте, что можете постоять за себя.  4. Запаситесь терпением и тактичностью.  5 Разбирайтесь в причинах, но не занимайтесь самоедством.  6. Когда вы говорите со своим обидчиком, стойте прямо, спокойно. Говорите уверенно, но тактично.  7. Ищите поддержки среди тех, кто вас любит. Семья и друзья придадут вам сил выстоять. </vt:lpstr>
      <vt:lpstr>  Памятка для классного              руководителя  В целях профилактики:  1. Следует владеть ситуацией в классном коллективе.  2. Не отдавать открыто предпочтения никому из обучающихся – это может стать провокацией и поводом для моббинга.  3. Никогда не поддерживать обучающихся, если ясно видно, что кто-то из них хочет очернить кого-то в ваших глазах. Имейте свое мнение о каждом и отстаивайте его.  4. Постарайтесь поддерживать того, кто стал жертвой моббинга.  5. Следует продемонстрировать эту свою поддержку не вовлеченным в конфликт ученикам. </vt:lpstr>
      <vt:lpstr>         Памятка родителям        Как предотвратить травлю ребенка в школе и помочь ему?  1. Лучше предотвратить травлю, чем потом справляться с ее последствиями. Необходимо ликвидировать атмосферу в доме, способствующую превращению ребенка в «жертву», т.е. никакой чрезмерной опеки или, наоборот, чрезмерного деспотизма.  2. Обязательно спрашивать , как у ребенка дела в школе. Эти дела должны касаться не только оценок, но и его отношений с одноклассниками. Аккуратно расспрашивайте его о школьной жизни, ведь травля может быть не только открытая, но и скрытая, пассивная – например, нежелание сидеть за одной партой, играть в одной команде или просто игнорирование его. Если вы почувствовали, что что-то не так – обязательно поговорите с ребенком и педагогом. </vt:lpstr>
      <vt:lpstr>Презентация PowerPoint</vt:lpstr>
      <vt:lpstr>                Литература  1. Лернер Е.И.  Я не дам себя обижать. Академический проект, 2001. 2. Млодик И.Ю.  Школа и как в ней выжить: взгляд гуманистического психолога. М.:Генезис,2011. 3. Руланн Э.  Как остановить травлю в школе. М.: Генезис, 2012. 4. Джоди Пиколт  «19 минут» – о травле в школе и к каким последствиям это привело. 5. В.Железников  «Чучело». Классика жанра. 6. В.Вартан  «Заморыш». 7. С.Кинг   «Кэрри». 8. А.Сережкин  «Ученик». 9. А.Богословский  «Верочка». 10. В.Крапивин «Гуси-гуси, га-га-га» (главы о детстве Корнелия и Альбина).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остановить травлю в школе. Понятие моббинга </dc:title>
  <dc:creator>User</dc:creator>
  <cp:lastModifiedBy>Любашенко</cp:lastModifiedBy>
  <cp:revision>55</cp:revision>
  <dcterms:created xsi:type="dcterms:W3CDTF">2016-02-26T06:10:58Z</dcterms:created>
  <dcterms:modified xsi:type="dcterms:W3CDTF">2016-03-28T09:29:06Z</dcterms:modified>
</cp:coreProperties>
</file>